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9" r:id="rId3"/>
    <p:sldId id="267" r:id="rId4"/>
    <p:sldId id="270" r:id="rId5"/>
    <p:sldId id="269" r:id="rId6"/>
    <p:sldId id="271" r:id="rId7"/>
    <p:sldId id="272" r:id="rId8"/>
    <p:sldId id="268" r:id="rId9"/>
    <p:sldId id="266" r:id="rId10"/>
    <p:sldId id="274" r:id="rId11"/>
    <p:sldId id="264" r:id="rId12"/>
    <p:sldId id="275" r:id="rId1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BFD"/>
    <a:srgbClr val="FEFDFD"/>
    <a:srgbClr val="FFFDFD"/>
    <a:srgbClr val="FFFEFD"/>
    <a:srgbClr val="FEFEFE"/>
    <a:srgbClr val="FDFBFD"/>
    <a:srgbClr val="FFFEFE"/>
    <a:srgbClr val="FEFC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72242" autoAdjust="0"/>
  </p:normalViewPr>
  <p:slideViewPr>
    <p:cSldViewPr>
      <p:cViewPr varScale="1">
        <p:scale>
          <a:sx n="84" d="100"/>
          <a:sy n="84" d="100"/>
        </p:scale>
        <p:origin x="393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4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0E25B9FF-1DD0-4691-A453-64AF299F93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34648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839CC20-65F8-417B-9A1A-FA8FD82882A2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altLang="en-US" dirty="0"/>
              <a:t>Ponderosa pine is the iconic conifer species of the inland west, it dominates over 8 million hectares (20 million acres) of forested land in N. America. Its highly shade intolerant, fire resistant when mature, the most widely distributed pine in North America. </a:t>
            </a:r>
          </a:p>
        </p:txBody>
      </p:sp>
    </p:spTree>
    <p:extLst>
      <p:ext uri="{BB962C8B-B14F-4D97-AF65-F5344CB8AC3E}">
        <p14:creationId xmlns:p14="http://schemas.microsoft.com/office/powerpoint/2010/main" val="5425746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7015AD3-B6F5-43A7-ACD7-4114972DF999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altLang="en-US" dirty="0" smtClean="0"/>
              <a:t>Our approach</a:t>
            </a:r>
            <a:r>
              <a:rPr lang="en-GB" altLang="en-US" baseline="0" dirty="0" smtClean="0"/>
              <a:t> used 4-band aerial imagery acquired thru the R6 Regional office.  Next we segmented out the tree crowns using simple thresholding of the brightness and NIR bands.  </a:t>
            </a:r>
          </a:p>
          <a:p>
            <a:pPr eaLnBrk="1" hangingPunct="1"/>
            <a:r>
              <a:rPr lang="en-GB" altLang="en-US" baseline="0" dirty="0" smtClean="0"/>
              <a:t>Random Forests, an ensemble machine learning algorithm was used to build a model –the  field assessed qualitative </a:t>
            </a:r>
            <a:r>
              <a:rPr lang="en-GB" altLang="en-US" baseline="0" dirty="0" err="1" smtClean="0"/>
              <a:t>vigor</a:t>
            </a:r>
            <a:r>
              <a:rPr lang="en-GB" altLang="en-US" baseline="0" dirty="0" smtClean="0"/>
              <a:t> class (not poor, poor) was the dependent variable while the spectra were the independent (predictor) variables.</a:t>
            </a:r>
          </a:p>
          <a:p>
            <a:pPr eaLnBrk="1" hangingPunct="1"/>
            <a:endParaRPr lang="en-GB" altLang="en-US" dirty="0" smtClean="0"/>
          </a:p>
          <a:p>
            <a:pPr eaLnBrk="1" hangingPunct="1"/>
            <a:r>
              <a:rPr lang="en-GB" altLang="en-US" dirty="0" smtClean="0"/>
              <a:t>There were three different treatments</a:t>
            </a:r>
            <a:r>
              <a:rPr lang="en-GB" altLang="en-US" baseline="0" dirty="0" smtClean="0"/>
              <a:t> in the </a:t>
            </a:r>
            <a:r>
              <a:rPr lang="en-GB" altLang="en-US" baseline="0" dirty="0" err="1" smtClean="0"/>
              <a:t>Sycan</a:t>
            </a:r>
            <a:r>
              <a:rPr lang="en-GB" altLang="en-US" baseline="0" dirty="0" smtClean="0"/>
              <a:t> study area, plus unmanaged (control) sites.</a:t>
            </a:r>
          </a:p>
          <a:p>
            <a:pPr eaLnBrk="1" hangingPunct="1"/>
            <a:endParaRPr lang="en-GB" altLang="en-US" baseline="0" dirty="0" smtClean="0"/>
          </a:p>
          <a:p>
            <a:pPr eaLnBrk="1" hangingPunct="1"/>
            <a:endParaRPr lang="en-GB" altLang="en-US" baseline="0" dirty="0" smtClean="0"/>
          </a:p>
          <a:p>
            <a:pPr eaLnBrk="1" hangingPunct="1"/>
            <a:endParaRPr lang="en-GB" altLang="en-US" baseline="0" dirty="0" smtClean="0"/>
          </a:p>
          <a:p>
            <a:pPr eaLnBrk="1" hangingPunct="1"/>
            <a:endParaRPr lang="en-GB" altLang="en-US" baseline="0" dirty="0" smtClean="0"/>
          </a:p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3468476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current work is focused on the Pringle Falls Exp Forest south of Bend, where this summer we will employ several data collection </a:t>
            </a:r>
            <a:r>
              <a:rPr lang="en-US" dirty="0" smtClean="0"/>
              <a:t>methods, ranging from foliar</a:t>
            </a:r>
            <a:r>
              <a:rPr lang="en-US" baseline="0" dirty="0" smtClean="0"/>
              <a:t> and sap flow samples of individual trees to assessment of thermal </a:t>
            </a:r>
          </a:p>
          <a:p>
            <a:r>
              <a:rPr lang="en-US" baseline="0" dirty="0" smtClean="0"/>
              <a:t>properties from the ECOSTRESS instrument on board the International Space Station.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E25B9FF-1DD0-4691-A453-64AF299F9377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77765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839CC20-65F8-417B-9A1A-FA8FD82882A2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altLang="en-US" dirty="0"/>
              <a:t>Thanks</a:t>
            </a:r>
            <a:r>
              <a:rPr lang="en-GB" altLang="en-US" dirty="0" smtClean="0"/>
              <a:t>!! This is</a:t>
            </a:r>
            <a:r>
              <a:rPr lang="en-GB" altLang="en-US" baseline="0" dirty="0" smtClean="0"/>
              <a:t> a project of the USDA Forest Service PNW Research Station and Western Wildlands Environmental Threat Assessment </a:t>
            </a:r>
            <a:r>
              <a:rPr lang="en-GB" altLang="en-US" baseline="0" dirty="0" err="1" smtClean="0"/>
              <a:t>Center</a:t>
            </a:r>
            <a:r>
              <a:rPr lang="en-GB" altLang="en-US" baseline="0" dirty="0" smtClean="0"/>
              <a:t>.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997862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7015AD3-B6F5-43A7-ACD7-4114972DF999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altLang="en-US" dirty="0"/>
              <a:t>Ponderosa pine was integral to the building of central </a:t>
            </a:r>
            <a:r>
              <a:rPr lang="en-GB" altLang="en-US" dirty="0" smtClean="0"/>
              <a:t>Oregon.</a:t>
            </a:r>
            <a:r>
              <a:rPr lang="en-GB" altLang="en-US" baseline="0" dirty="0" smtClean="0"/>
              <a:t> W</a:t>
            </a:r>
            <a:r>
              <a:rPr lang="en-GB" altLang="en-US" dirty="0" smtClean="0"/>
              <a:t>ith </a:t>
            </a:r>
            <a:r>
              <a:rPr lang="en-GB" altLang="en-US" dirty="0"/>
              <a:t>the completion of the railroads in 1911 logging of </a:t>
            </a:r>
            <a:r>
              <a:rPr lang="en-GB" altLang="en-US" dirty="0" err="1"/>
              <a:t>Ppine</a:t>
            </a:r>
            <a:r>
              <a:rPr lang="en-GB" altLang="en-US" dirty="0"/>
              <a:t> began in earnest and lasted until the 1950’s when most of the accessible timber was </a:t>
            </a:r>
            <a:r>
              <a:rPr lang="en-GB" altLang="en-US" dirty="0" smtClean="0"/>
              <a:t>exhausted.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574932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7015AD3-B6F5-43A7-ACD7-4114972DF999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altLang="en-US" dirty="0"/>
              <a:t>By the mid </a:t>
            </a:r>
            <a:r>
              <a:rPr lang="en-GB" altLang="en-US" dirty="0" smtClean="0"/>
              <a:t>1950s </a:t>
            </a:r>
            <a:r>
              <a:rPr lang="en-GB" altLang="en-US" dirty="0"/>
              <a:t>most of the accessible large ponderosa pine were logged out in central Oregon. The pines that now dominate central Oregon regenerated after </a:t>
            </a:r>
            <a:r>
              <a:rPr lang="en-GB" altLang="en-US" dirty="0" smtClean="0"/>
              <a:t>logging, </a:t>
            </a:r>
            <a:r>
              <a:rPr lang="en-GB" altLang="en-US" dirty="0"/>
              <a:t>and due to fire suppression developed into dense, fire prone stands. </a:t>
            </a:r>
            <a:endParaRPr lang="en-GB" altLang="en-US" dirty="0" smtClean="0"/>
          </a:p>
          <a:p>
            <a:pPr eaLnBrk="1" hangingPunct="1"/>
            <a:r>
              <a:rPr lang="en-GB" altLang="en-US" dirty="0" smtClean="0"/>
              <a:t>The </a:t>
            </a:r>
            <a:r>
              <a:rPr lang="en-GB" altLang="en-US" dirty="0"/>
              <a:t>logging activity we see west of Bend is an effort to reduce catastrophic wildfire risk and promote the development of </a:t>
            </a:r>
            <a:r>
              <a:rPr lang="en-GB" altLang="en-US" dirty="0" smtClean="0"/>
              <a:t>more </a:t>
            </a:r>
            <a:r>
              <a:rPr lang="en-GB" altLang="en-US" dirty="0"/>
              <a:t>open stands where fewer, larger trees dominate. </a:t>
            </a:r>
          </a:p>
        </p:txBody>
      </p:sp>
    </p:spTree>
    <p:extLst>
      <p:ext uri="{BB962C8B-B14F-4D97-AF65-F5344CB8AC3E}">
        <p14:creationId xmlns:p14="http://schemas.microsoft.com/office/powerpoint/2010/main" val="34726235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7015AD3-B6F5-43A7-ACD7-4114972DF999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altLang="en-US" dirty="0"/>
              <a:t>Super simple diagram of photosynthesis and respiration.  Soil moisture moves up the tree to the needles where the action happens – Carbon dioxide is absorbed from the atmosphere, O2 is released along with water. Water is the key to this process. Needles have tiny little openings called stomata.  </a:t>
            </a:r>
            <a:r>
              <a:rPr lang="en-GB" altLang="en-US" dirty="0" err="1"/>
              <a:t>Ppine</a:t>
            </a:r>
            <a:r>
              <a:rPr lang="en-GB" altLang="en-US" dirty="0"/>
              <a:t> is highly sensitive to water availability and will close stomata  to limit water loss and carbon uptake during drought stress. </a:t>
            </a:r>
          </a:p>
          <a:p>
            <a:pPr eaLnBrk="1" hangingPunct="1"/>
            <a:endParaRPr lang="en-GB" altLang="en-US" dirty="0"/>
          </a:p>
          <a:p>
            <a:pPr eaLnBrk="1" hangingPunct="1"/>
            <a:r>
              <a:rPr lang="en-GB" altLang="en-US" dirty="0"/>
              <a:t>Chlorosis – loss of chlorophyll due to nutrient deficiency, most often iron.</a:t>
            </a:r>
          </a:p>
          <a:p>
            <a:pPr eaLnBrk="1" hangingPunct="1"/>
            <a:endParaRPr lang="en-GB" altLang="en-US" dirty="0"/>
          </a:p>
          <a:p>
            <a:pPr eaLnBrk="1" hangingPunct="1"/>
            <a:r>
              <a:rPr lang="en-GB" altLang="en-US" dirty="0"/>
              <a:t>Oregon drought 2011 - 2017</a:t>
            </a:r>
          </a:p>
        </p:txBody>
      </p:sp>
    </p:spTree>
    <p:extLst>
      <p:ext uri="{BB962C8B-B14F-4D97-AF65-F5344CB8AC3E}">
        <p14:creationId xmlns:p14="http://schemas.microsoft.com/office/powerpoint/2010/main" val="10873714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7015AD3-B6F5-43A7-ACD7-4114972DF999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altLang="en-US" dirty="0"/>
              <a:t>Tree on right is chlorotic and low in needle mass, </a:t>
            </a:r>
            <a:r>
              <a:rPr lang="en-GB" altLang="en-US" dirty="0" smtClean="0"/>
              <a:t>left tree </a:t>
            </a:r>
            <a:r>
              <a:rPr lang="en-GB" altLang="en-US" dirty="0"/>
              <a:t>is </a:t>
            </a:r>
            <a:r>
              <a:rPr lang="en-GB" altLang="en-US" dirty="0" smtClean="0"/>
              <a:t>healthy.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9229742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7015AD3-B6F5-43A7-ACD7-4114972DF999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altLang="en-US" dirty="0"/>
              <a:t>Complete loss </a:t>
            </a:r>
            <a:r>
              <a:rPr lang="en-GB" altLang="en-US" dirty="0" smtClean="0"/>
              <a:t>of older </a:t>
            </a:r>
            <a:r>
              <a:rPr lang="en-GB" altLang="en-US" dirty="0"/>
              <a:t>needle whorls (age classes) - </a:t>
            </a:r>
            <a:r>
              <a:rPr lang="en-GB" altLang="en-US" dirty="0" err="1"/>
              <a:t>poodling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833504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7015AD3-B6F5-43A7-ACD7-4114972DF999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altLang="en-US" dirty="0"/>
              <a:t>Premature needle senescence – browning, fading. Typically needles are retained for 6 years, under drought stress these older needles fade and drop.</a:t>
            </a:r>
          </a:p>
        </p:txBody>
      </p:sp>
    </p:spTree>
    <p:extLst>
      <p:ext uri="{BB962C8B-B14F-4D97-AF65-F5344CB8AC3E}">
        <p14:creationId xmlns:p14="http://schemas.microsoft.com/office/powerpoint/2010/main" val="1250720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7015AD3-B6F5-43A7-ACD7-4114972DF999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altLang="en-US" dirty="0"/>
              <a:t>How can we use </a:t>
            </a:r>
            <a:r>
              <a:rPr lang="en-GB" altLang="en-US" dirty="0" smtClean="0"/>
              <a:t>GIS/ </a:t>
            </a:r>
            <a:r>
              <a:rPr lang="en-GB" altLang="en-US" dirty="0"/>
              <a:t>RS to monitor the health of pine trees at both the tree and landscape </a:t>
            </a:r>
            <a:r>
              <a:rPr lang="en-GB" altLang="en-US" dirty="0" smtClean="0"/>
              <a:t>level?</a:t>
            </a:r>
          </a:p>
          <a:p>
            <a:pPr eaLnBrk="1" hangingPunct="1"/>
            <a:endParaRPr lang="en-GB" altLang="en-US" dirty="0" smtClean="0"/>
          </a:p>
          <a:p>
            <a:pPr eaLnBrk="1" hangingPunct="1"/>
            <a:r>
              <a:rPr lang="en-GB" altLang="en-US" dirty="0" smtClean="0"/>
              <a:t>No </a:t>
            </a:r>
            <a:r>
              <a:rPr lang="en-GB" altLang="en-US" dirty="0"/>
              <a:t>boutique data or software, what can we do with standard </a:t>
            </a:r>
            <a:r>
              <a:rPr lang="en-GB" altLang="en-US" dirty="0" smtClean="0"/>
              <a:t>stuff?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3244001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7015AD3-B6F5-43A7-ACD7-4114972DF999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altLang="en-US" dirty="0"/>
              <a:t>We qualitatively classed trees as ‘above average’, ‘average’ or ‘poor’ in the field, then collected quantitative data - percentage of needle age classes that are chlorotic, years of needle retention, proportion of live canopy, </a:t>
            </a:r>
            <a:r>
              <a:rPr lang="en-GB" altLang="en-US" dirty="0" smtClean="0"/>
              <a:t>and others. </a:t>
            </a:r>
          </a:p>
          <a:p>
            <a:pPr eaLnBrk="1" hangingPunct="1"/>
            <a:r>
              <a:rPr lang="en-GB" altLang="en-US" dirty="0" smtClean="0"/>
              <a:t>Several </a:t>
            </a:r>
            <a:r>
              <a:rPr lang="en-GB" altLang="en-US" dirty="0"/>
              <a:t>of these variables were statistically different between the three </a:t>
            </a:r>
            <a:r>
              <a:rPr lang="en-GB" altLang="en-US" dirty="0" err="1"/>
              <a:t>vigor</a:t>
            </a:r>
            <a:r>
              <a:rPr lang="en-GB" altLang="en-US" dirty="0"/>
              <a:t> </a:t>
            </a:r>
            <a:r>
              <a:rPr lang="en-GB" altLang="en-US" dirty="0" smtClean="0"/>
              <a:t>groups.</a:t>
            </a:r>
            <a:endParaRPr lang="en-GB" altLang="en-US" dirty="0"/>
          </a:p>
          <a:p>
            <a:pPr eaLnBrk="1" hangingPunct="1"/>
            <a:endParaRPr lang="en-GB" altLang="en-US" dirty="0"/>
          </a:p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737282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stonesgreytitl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20677" r="12500" b="432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8"/>
          <p:cNvSpPr txBox="1">
            <a:spLocks noChangeArrowheads="1"/>
          </p:cNvSpPr>
          <p:nvPr userDrawn="1"/>
        </p:nvSpPr>
        <p:spPr bwMode="auto">
          <a:xfrm>
            <a:off x="6732588" y="6259513"/>
            <a:ext cx="21605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en-GB" altLang="en-US" b="1">
                <a:solidFill>
                  <a:schemeClr val="bg1"/>
                </a:solidFill>
              </a:rPr>
              <a:t>your name</a:t>
            </a:r>
            <a:endParaRPr lang="en-US" altLang="en-US" b="1">
              <a:solidFill>
                <a:schemeClr val="bg1"/>
              </a:solidFill>
            </a:endParaRP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/>
          <a:lstStyle>
            <a:lvl1pPr>
              <a:defRPr sz="8800" b="1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365625"/>
            <a:ext cx="6400800" cy="1273175"/>
          </a:xfrm>
        </p:spPr>
        <p:txBody>
          <a:bodyPr/>
          <a:lstStyle>
            <a:lvl1pPr marL="0" indent="0" algn="ctr">
              <a:buFontTx/>
              <a:buNone/>
              <a:defRPr sz="4800" b="1"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05538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995738" y="6205538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76399A1-5CAA-44FF-B6FC-7A987C25CD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5417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5851E3-FF6E-406E-8A21-079965C2CB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5103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6076A3-BC92-4809-B2B3-C1984CA365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74977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7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4213" y="1700213"/>
            <a:ext cx="8002587" cy="4425950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81FC66-3425-481D-956A-894FBAA69A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80888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7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4213" y="1700213"/>
            <a:ext cx="3924300" cy="4425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0913" y="1700213"/>
            <a:ext cx="3925887" cy="4425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D8253A-97E7-47EA-B3BE-486A62686E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7164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46F79B-FEF4-408C-874E-6575F6A685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9497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99E8E-FAD4-4321-81EA-317D6F761B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773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3" y="1700213"/>
            <a:ext cx="3924300" cy="4425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0913" y="1700213"/>
            <a:ext cx="3925887" cy="4425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C91700-90CD-42BD-8015-43DCD2E896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8760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D17C8F-8BB1-41DD-BDBA-3E9B13F043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8240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3D0578-7B22-42D3-9893-AD1F98966D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1493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4A1B52-09DF-4141-8563-8463A05E85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009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30DD6A-D82F-4FEE-AAE4-1A775FFFB8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2085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171BC4-4B00-4297-904A-1EF154739B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9294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 descr="stonesgreyinside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5" t="3416" b="76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28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1700213"/>
            <a:ext cx="8002587" cy="442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9243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BE8AB6F1-BF11-44DD-B3CA-ED4C267AB6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1" name="Text Box 7"/>
          <p:cNvSpPr txBox="1">
            <a:spLocks noChangeArrowheads="1"/>
          </p:cNvSpPr>
          <p:nvPr userDrawn="1"/>
        </p:nvSpPr>
        <p:spPr bwMode="auto">
          <a:xfrm>
            <a:off x="6732588" y="6259513"/>
            <a:ext cx="21605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en-GB" altLang="en-US" b="1">
                <a:solidFill>
                  <a:schemeClr val="bg1"/>
                </a:solidFill>
              </a:rPr>
              <a:t>your name</a:t>
            </a:r>
            <a:endParaRPr lang="en-US" altLang="en-US" b="1">
              <a:solidFill>
                <a:schemeClr val="bg1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5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 kern="1200">
          <a:solidFill>
            <a:srgbClr val="FF7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FF7F00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FF7F00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FF7F00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>
          <a:solidFill>
            <a:srgbClr val="FF7F00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>
          <a:solidFill>
            <a:srgbClr val="FF7F00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>
          <a:solidFill>
            <a:srgbClr val="FF7F00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>
          <a:solidFill>
            <a:srgbClr val="FF7F00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>
          <a:solidFill>
            <a:srgbClr val="FF7F00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7F00"/>
        </a:buClr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7F00"/>
        </a:buClr>
        <a:buFont typeface="Arial" panose="020B0604020202020204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7F00"/>
        </a:buClr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7F00"/>
        </a:buClr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7F00"/>
        </a:buClr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jpg"/><Relationship Id="rId7" Type="http://schemas.microsoft.com/office/2007/relationships/hdphoto" Target="../media/hdphoto2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png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068960"/>
            <a:ext cx="6400800" cy="1273175"/>
          </a:xfrm>
        </p:spPr>
        <p:txBody>
          <a:bodyPr/>
          <a:lstStyle/>
          <a:p>
            <a:pPr eaLnBrk="1" hangingPunct="1"/>
            <a:r>
              <a:rPr lang="en-GB" altLang="en-US" dirty="0"/>
              <a:t>AND WHITE</a:t>
            </a:r>
            <a:endParaRPr lang="en-US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146E46A-4B80-4518-865F-874F6C324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778" y="379476"/>
            <a:ext cx="9276297" cy="60990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2176CB5-FBFB-4CF4-BB7D-51ED8099A87A}"/>
              </a:ext>
            </a:extLst>
          </p:cNvPr>
          <p:cNvSpPr txBox="1"/>
          <p:nvPr/>
        </p:nvSpPr>
        <p:spPr>
          <a:xfrm>
            <a:off x="323528" y="620688"/>
            <a:ext cx="53854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95000"/>
                  </a:schemeClr>
                </a:solidFill>
                <a:latin typeface="Abadi Extra Light" panose="020B0204020104020204" pitchFamily="34" charset="0"/>
              </a:rPr>
              <a:t>Monitoring drought stress in </a:t>
            </a:r>
          </a:p>
          <a:p>
            <a:r>
              <a:rPr lang="en-US" sz="3600" dirty="0">
                <a:solidFill>
                  <a:schemeClr val="tx1">
                    <a:lumMod val="95000"/>
                  </a:schemeClr>
                </a:solidFill>
                <a:latin typeface="Abadi Extra Light" panose="020B0204020104020204" pitchFamily="34" charset="0"/>
              </a:rPr>
              <a:t>Ponderosa Pine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72293" y="32225"/>
            <a:ext cx="8229600" cy="1282700"/>
          </a:xfrm>
        </p:spPr>
        <p:txBody>
          <a:bodyPr/>
          <a:lstStyle/>
          <a:p>
            <a:pPr eaLnBrk="1" hangingPunct="1"/>
            <a:r>
              <a:rPr lang="en-GB" altLang="en-US" sz="3200" dirty="0">
                <a:solidFill>
                  <a:schemeClr val="accent2">
                    <a:lumMod val="75000"/>
                  </a:schemeClr>
                </a:solidFill>
              </a:rPr>
              <a:t>Monitoring </a:t>
            </a:r>
            <a:r>
              <a:rPr lang="en-GB" altLang="en-US" sz="3200" dirty="0" err="1">
                <a:solidFill>
                  <a:schemeClr val="accent2">
                    <a:lumMod val="75000"/>
                  </a:schemeClr>
                </a:solidFill>
              </a:rPr>
              <a:t>PPine</a:t>
            </a:r>
            <a:r>
              <a:rPr lang="en-GB" altLang="en-US" sz="3200" dirty="0">
                <a:solidFill>
                  <a:schemeClr val="accent2">
                    <a:lumMod val="75000"/>
                  </a:schemeClr>
                </a:solidFill>
              </a:rPr>
              <a:t> health</a:t>
            </a:r>
            <a:endParaRPr lang="en-US" altLang="en-US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5800" y="1523939"/>
            <a:ext cx="8002587" cy="4425950"/>
          </a:xfrm>
        </p:spPr>
        <p:txBody>
          <a:bodyPr/>
          <a:lstStyle/>
          <a:p>
            <a:pPr eaLnBrk="1" hangingPunct="1"/>
            <a:r>
              <a:rPr lang="en-GB" altLang="en-US" sz="2400" dirty="0"/>
              <a:t>4-Band, 30cm imagery</a:t>
            </a:r>
          </a:p>
          <a:p>
            <a:pPr lvl="1" eaLnBrk="1" hangingPunct="1"/>
            <a:r>
              <a:rPr lang="en-GB" altLang="en-US" sz="2000" dirty="0"/>
              <a:t>Red, Green, Blue, Near-Infrared</a:t>
            </a:r>
          </a:p>
          <a:p>
            <a:pPr marL="0" indent="0" eaLnBrk="1" hangingPunct="1">
              <a:buNone/>
            </a:pPr>
            <a:endParaRPr lang="en-GB" altLang="en-US" sz="2400" dirty="0"/>
          </a:p>
          <a:p>
            <a:pPr eaLnBrk="1" hangingPunct="1"/>
            <a:endParaRPr lang="en-GB" altLang="en-US" sz="2400" dirty="0"/>
          </a:p>
          <a:p>
            <a:pPr eaLnBrk="1" hangingPunct="1"/>
            <a:r>
              <a:rPr lang="en-GB" altLang="en-US" sz="2400" dirty="0"/>
              <a:t>Tree crowns as objects</a:t>
            </a:r>
          </a:p>
          <a:p>
            <a:pPr eaLnBrk="1" hangingPunct="1"/>
            <a:endParaRPr lang="en-GB" altLang="en-US" sz="2400" dirty="0"/>
          </a:p>
          <a:p>
            <a:pPr eaLnBrk="1" hangingPunct="1"/>
            <a:endParaRPr lang="en-GB" altLang="en-US" sz="2400" dirty="0"/>
          </a:p>
          <a:p>
            <a:pPr eaLnBrk="1" hangingPunct="1"/>
            <a:r>
              <a:rPr lang="en-GB" altLang="en-US" sz="2400" dirty="0"/>
              <a:t>Random Forests machine learning</a:t>
            </a:r>
          </a:p>
          <a:p>
            <a:pPr lvl="1" eaLnBrk="1" hangingPunct="1"/>
            <a:r>
              <a:rPr lang="en-GB" altLang="en-US" sz="2000" dirty="0"/>
              <a:t>Predictors – 11 spectral derivatives</a:t>
            </a:r>
          </a:p>
          <a:p>
            <a:pPr lvl="2" eaLnBrk="1" hangingPunct="1"/>
            <a:r>
              <a:rPr lang="en-GB" altLang="en-US" sz="1600" dirty="0"/>
              <a:t>NDVI, EVI, GCC, RCC, R, G, B, NIR</a:t>
            </a:r>
          </a:p>
          <a:p>
            <a:pPr eaLnBrk="1" hangingPunct="1"/>
            <a:endParaRPr lang="en-GB" altLang="en-US" sz="2400" dirty="0"/>
          </a:p>
          <a:p>
            <a:pPr eaLnBrk="1" hangingPunct="1"/>
            <a:r>
              <a:rPr lang="en-GB" altLang="en-US" sz="2400" dirty="0"/>
              <a:t>3 different silvicultural prescriptions, plus control</a:t>
            </a:r>
          </a:p>
          <a:p>
            <a:pPr marL="0" indent="0" eaLnBrk="1" hangingPunct="1">
              <a:buNone/>
            </a:pPr>
            <a:endParaRPr lang="en-GB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66E32E8-6FFB-4589-9C83-7896581A0F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252" y="3154869"/>
            <a:ext cx="2780060" cy="16489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0B18951-4AD0-4BC6-987F-8C49758223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251" y="1144364"/>
            <a:ext cx="2780061" cy="1648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7646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15AE9A9-DCFF-4B1A-A1C5-9041B6BBC8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963" y="237864"/>
            <a:ext cx="4037962" cy="2687080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4F1F3C9E-735D-43CC-B833-1AC3D10FA3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923075" y="4244267"/>
            <a:ext cx="4041648" cy="23488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76585E4-B188-48EC-BBDA-09D971BCA9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277" y="4244267"/>
            <a:ext cx="4041648" cy="24003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DA414D4-AE37-4026-B688-988C870A1C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400" y="237864"/>
            <a:ext cx="4041648" cy="28114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949BD19-9CC8-41FF-819F-44A2A5F791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9832" y="1052736"/>
            <a:ext cx="3429000" cy="4572000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xmlns="" id="{78F2CF54-3DF7-4B1E-9279-61680ACBC1E1}"/>
              </a:ext>
            </a:extLst>
          </p:cNvPr>
          <p:cNvCxnSpPr/>
          <p:nvPr/>
        </p:nvCxnSpPr>
        <p:spPr>
          <a:xfrm flipV="1">
            <a:off x="683568" y="5733256"/>
            <a:ext cx="0" cy="5760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216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068960"/>
            <a:ext cx="6400800" cy="1273175"/>
          </a:xfrm>
        </p:spPr>
        <p:txBody>
          <a:bodyPr/>
          <a:lstStyle/>
          <a:p>
            <a:pPr eaLnBrk="1" hangingPunct="1"/>
            <a:r>
              <a:rPr lang="en-GB" altLang="en-US" dirty="0"/>
              <a:t>AND WHITE</a:t>
            </a:r>
            <a:endParaRPr lang="en-US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146E46A-4B80-4518-865F-874F6C324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67" y="379476"/>
            <a:ext cx="9144000" cy="60990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2176CB5-FBFB-4CF4-BB7D-51ED8099A87A}"/>
              </a:ext>
            </a:extLst>
          </p:cNvPr>
          <p:cNvSpPr txBox="1"/>
          <p:nvPr/>
        </p:nvSpPr>
        <p:spPr>
          <a:xfrm>
            <a:off x="323528" y="692696"/>
            <a:ext cx="633179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tx1">
                    <a:lumMod val="95000"/>
                  </a:schemeClr>
                </a:solidFill>
                <a:latin typeface="Abadi Extra Light" panose="020B0204020104020204" pitchFamily="34" charset="0"/>
              </a:rPr>
              <a:t>USDA Forest Service</a:t>
            </a:r>
          </a:p>
          <a:p>
            <a:r>
              <a:rPr lang="en-US" sz="3600" dirty="0">
                <a:solidFill>
                  <a:schemeClr val="tx1">
                    <a:lumMod val="95000"/>
                  </a:schemeClr>
                </a:solidFill>
                <a:latin typeface="Abadi Extra Light" panose="020B0204020104020204" pitchFamily="34" charset="0"/>
              </a:rPr>
              <a:t>Western Wildlands Environmental </a:t>
            </a:r>
          </a:p>
          <a:p>
            <a:r>
              <a:rPr lang="en-US" sz="3600" dirty="0">
                <a:solidFill>
                  <a:schemeClr val="tx1">
                    <a:lumMod val="95000"/>
                  </a:schemeClr>
                </a:solidFill>
                <a:latin typeface="Abadi Extra Light" panose="020B0204020104020204" pitchFamily="34" charset="0"/>
              </a:rPr>
              <a:t>Threat Assessment Center</a:t>
            </a:r>
          </a:p>
        </p:txBody>
      </p:sp>
    </p:spTree>
    <p:extLst>
      <p:ext uri="{BB962C8B-B14F-4D97-AF65-F5344CB8AC3E}">
        <p14:creationId xmlns:p14="http://schemas.microsoft.com/office/powerpoint/2010/main" val="646474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74CE754D-49AC-4DE4-BDC1-84F3F17F9404}"/>
              </a:ext>
            </a:extLst>
          </p:cNvPr>
          <p:cNvGrpSpPr/>
          <p:nvPr/>
        </p:nvGrpSpPr>
        <p:grpSpPr>
          <a:xfrm>
            <a:off x="194228" y="226232"/>
            <a:ext cx="8755544" cy="6405536"/>
            <a:chOff x="216568" y="234436"/>
            <a:chExt cx="8755544" cy="640553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7A19DDD1-A3E6-4AAD-8305-3F1A9F503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6568" y="3779654"/>
              <a:ext cx="5616624" cy="2860318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A4CDE9F9-021B-437A-9B60-9F88EDC74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9624" y="234436"/>
              <a:ext cx="4392488" cy="3021555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FB58532-80D5-4D4F-9C0A-3FE728EEDA92}"/>
              </a:ext>
            </a:extLst>
          </p:cNvPr>
          <p:cNvGrpSpPr/>
          <p:nvPr/>
        </p:nvGrpSpPr>
        <p:grpSpPr>
          <a:xfrm>
            <a:off x="179512" y="270429"/>
            <a:ext cx="8747920" cy="6432165"/>
            <a:chOff x="179512" y="270429"/>
            <a:chExt cx="8747920" cy="643216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6E75048D-A929-4D72-9A24-39E94270C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9512" y="270429"/>
              <a:ext cx="5125795" cy="315857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93BB5B9C-8373-4E36-A8F2-3749614EA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79912" y="3717032"/>
              <a:ext cx="5147520" cy="298556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5C79153-1C96-4AD3-B405-39B6F85C153B}"/>
              </a:ext>
            </a:extLst>
          </p:cNvPr>
          <p:cNvGrpSpPr/>
          <p:nvPr/>
        </p:nvGrpSpPr>
        <p:grpSpPr>
          <a:xfrm>
            <a:off x="135400" y="138803"/>
            <a:ext cx="8654691" cy="6580394"/>
            <a:chOff x="358161" y="179448"/>
            <a:chExt cx="8654691" cy="658039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24F8A5C7-810A-4F08-A73F-E7647232B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8161" y="179448"/>
              <a:ext cx="6667500" cy="38100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3DF13647-96D4-486B-9940-35FA3717A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24071" y="3091775"/>
              <a:ext cx="4888781" cy="3668067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2AE5ACA-E87C-4849-952B-EDB4FC8DCE85}"/>
              </a:ext>
            </a:extLst>
          </p:cNvPr>
          <p:cNvGrpSpPr/>
          <p:nvPr/>
        </p:nvGrpSpPr>
        <p:grpSpPr>
          <a:xfrm>
            <a:off x="135400" y="138803"/>
            <a:ext cx="8873199" cy="6580394"/>
            <a:chOff x="131148" y="179448"/>
            <a:chExt cx="8873199" cy="658039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766F703C-ADED-463D-83EA-BE16F8E6B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1148" y="179448"/>
              <a:ext cx="4762500" cy="357187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F8BBF133-1DF1-4913-9E05-49DD5D6740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10699" y="3089606"/>
              <a:ext cx="4893648" cy="36702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716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17F389C-74F7-4D61-A2AE-28D99F6DC7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748" y="45173"/>
            <a:ext cx="4664696" cy="662818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EA97D33D-6FA1-4CAA-8CE9-1B3DF13EAEAF}"/>
              </a:ext>
            </a:extLst>
          </p:cNvPr>
          <p:cNvGrpSpPr/>
          <p:nvPr/>
        </p:nvGrpSpPr>
        <p:grpSpPr>
          <a:xfrm>
            <a:off x="2908188" y="301241"/>
            <a:ext cx="3371790" cy="5483924"/>
            <a:chOff x="2803998" y="546656"/>
            <a:chExt cx="3371790" cy="548392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3DC867D4-E464-46F6-B49B-66DB52BD19E4}"/>
                </a:ext>
              </a:extLst>
            </p:cNvPr>
            <p:cNvSpPr txBox="1"/>
            <p:nvPr/>
          </p:nvSpPr>
          <p:spPr>
            <a:xfrm>
              <a:off x="3419872" y="5661248"/>
              <a:ext cx="5645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</a:t>
              </a:r>
              <a:r>
                <a:rPr lang="en-US" baseline="-25000" dirty="0"/>
                <a:t>2</a:t>
              </a:r>
              <a:r>
                <a:rPr lang="en-US" dirty="0"/>
                <a:t>0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E5D68FF5-40AD-456F-A1D5-C8C1165EBDD2}"/>
                </a:ext>
              </a:extLst>
            </p:cNvPr>
            <p:cNvSpPr txBox="1"/>
            <p:nvPr/>
          </p:nvSpPr>
          <p:spPr>
            <a:xfrm>
              <a:off x="2803998" y="546656"/>
              <a:ext cx="6158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</a:t>
              </a:r>
              <a:r>
                <a:rPr lang="en-US" baseline="-25000" dirty="0"/>
                <a:t>2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C2229A1E-EF14-4DE5-AC54-7455A387260F}"/>
                </a:ext>
              </a:extLst>
            </p:cNvPr>
            <p:cNvSpPr txBox="1"/>
            <p:nvPr/>
          </p:nvSpPr>
          <p:spPr>
            <a:xfrm>
              <a:off x="4984436" y="1706922"/>
              <a:ext cx="11913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(C</a:t>
              </a:r>
              <a:r>
                <a:rPr lang="en-US" baseline="-25000" dirty="0"/>
                <a:t>6</a:t>
              </a:r>
              <a:r>
                <a:rPr lang="en-US" dirty="0"/>
                <a:t>H</a:t>
              </a:r>
              <a:r>
                <a:rPr lang="en-US" baseline="-25000" dirty="0"/>
                <a:t>12</a:t>
              </a:r>
              <a:r>
                <a:rPr lang="en-US" dirty="0"/>
                <a:t>O</a:t>
              </a:r>
              <a:r>
                <a:rPr lang="en-US" baseline="-25000" dirty="0"/>
                <a:t>6</a:t>
              </a:r>
              <a:r>
                <a:rPr lang="en-US" dirty="0"/>
                <a:t>)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6A9C52EF-0951-4748-B426-15D584557F2A}"/>
                </a:ext>
              </a:extLst>
            </p:cNvPr>
            <p:cNvSpPr txBox="1"/>
            <p:nvPr/>
          </p:nvSpPr>
          <p:spPr>
            <a:xfrm>
              <a:off x="4826199" y="840020"/>
              <a:ext cx="4491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</a:t>
              </a:r>
              <a:r>
                <a:rPr lang="en-US" baseline="-25000" dirty="0"/>
                <a:t>2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CDD2D5C1-FF22-480F-ADC3-6BFBA8098BCD}"/>
                </a:ext>
              </a:extLst>
            </p:cNvPr>
            <p:cNvSpPr txBox="1"/>
            <p:nvPr/>
          </p:nvSpPr>
          <p:spPr>
            <a:xfrm>
              <a:off x="2855294" y="1386895"/>
              <a:ext cx="5645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</a:t>
              </a:r>
              <a:r>
                <a:rPr lang="en-US" baseline="-25000" dirty="0"/>
                <a:t>2</a:t>
              </a:r>
              <a:r>
                <a:rPr lang="en-US" dirty="0"/>
                <a:t>0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xmlns="" id="{A2F76EB8-D3BA-40D8-986A-343CB6688EA5}"/>
                </a:ext>
              </a:extLst>
            </p:cNvPr>
            <p:cNvCxnSpPr/>
            <p:nvPr/>
          </p:nvCxnSpPr>
          <p:spPr>
            <a:xfrm>
              <a:off x="3111935" y="904347"/>
              <a:ext cx="564578" cy="28803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xmlns="" id="{227B82CD-3DDD-410E-A89F-B599D1BC2B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20072" y="719682"/>
              <a:ext cx="720080" cy="30500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xmlns="" id="{2C84A0AE-9CF8-455F-9799-43476070D05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06265" y="1789987"/>
              <a:ext cx="587959" cy="20320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07320412-DB39-42FF-8B5C-FDF77E6381AA}"/>
              </a:ext>
            </a:extLst>
          </p:cNvPr>
          <p:cNvGrpSpPr/>
          <p:nvPr/>
        </p:nvGrpSpPr>
        <p:grpSpPr>
          <a:xfrm>
            <a:off x="2272463" y="184640"/>
            <a:ext cx="4599073" cy="5810890"/>
            <a:chOff x="2258339" y="400925"/>
            <a:chExt cx="4415992" cy="5693799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9B4A5642-7075-4EFC-B1FC-1F34A40D0118}"/>
                </a:ext>
              </a:extLst>
            </p:cNvPr>
            <p:cNvSpPr txBox="1"/>
            <p:nvPr/>
          </p:nvSpPr>
          <p:spPr>
            <a:xfrm>
              <a:off x="3563888" y="5725392"/>
              <a:ext cx="6158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trike="sngStrike" dirty="0"/>
                <a:t>H</a:t>
              </a:r>
              <a:r>
                <a:rPr lang="en-US" strike="sngStrike" baseline="-25000" dirty="0"/>
                <a:t>2</a:t>
              </a:r>
              <a:r>
                <a:rPr lang="en-US" strike="sngStrike" dirty="0"/>
                <a:t>O</a:t>
              </a: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xmlns="" id="{94EC2C37-A507-43D6-B416-563EA4DDB4DD}"/>
                </a:ext>
              </a:extLst>
            </p:cNvPr>
            <p:cNvGrpSpPr/>
            <p:nvPr/>
          </p:nvGrpSpPr>
          <p:grpSpPr>
            <a:xfrm>
              <a:off x="2258339" y="420137"/>
              <a:ext cx="1569168" cy="1061145"/>
              <a:chOff x="2258339" y="420137"/>
              <a:chExt cx="1569168" cy="1061145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45ED79BC-40C7-47D8-BA86-9AC9582375B5}"/>
                  </a:ext>
                </a:extLst>
              </p:cNvPr>
              <p:cNvSpPr txBox="1"/>
              <p:nvPr/>
            </p:nvSpPr>
            <p:spPr>
              <a:xfrm>
                <a:off x="2283495" y="420137"/>
                <a:ext cx="15440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Near Infrared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CCB26A28-7F80-4B2C-9691-17C5356FA322}"/>
                  </a:ext>
                </a:extLst>
              </p:cNvPr>
              <p:cNvSpPr txBox="1"/>
              <p:nvPr/>
            </p:nvSpPr>
            <p:spPr>
              <a:xfrm>
                <a:off x="2283495" y="763091"/>
                <a:ext cx="60785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Red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xmlns="" id="{AEE691DC-FF73-4717-9833-D71873BFA53E}"/>
                  </a:ext>
                </a:extLst>
              </p:cNvPr>
              <p:cNvSpPr txBox="1"/>
              <p:nvPr/>
            </p:nvSpPr>
            <p:spPr>
              <a:xfrm>
                <a:off x="2258339" y="1111950"/>
                <a:ext cx="10310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Thermal</a:t>
                </a: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6E088EDC-94DD-4E54-ABC5-D617A7D479A2}"/>
                </a:ext>
              </a:extLst>
            </p:cNvPr>
            <p:cNvSpPr txBox="1"/>
            <p:nvPr/>
          </p:nvSpPr>
          <p:spPr>
            <a:xfrm>
              <a:off x="5295466" y="400925"/>
              <a:ext cx="1338828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Needles – </a:t>
              </a:r>
            </a:p>
            <a:p>
              <a:r>
                <a:rPr lang="en-US" dirty="0"/>
                <a:t>   chlorosis</a:t>
              </a:r>
            </a:p>
            <a:p>
              <a:r>
                <a:rPr lang="en-US" dirty="0"/>
                <a:t>   fade</a:t>
              </a:r>
            </a:p>
            <a:p>
              <a:r>
                <a:rPr lang="en-US" dirty="0"/>
                <a:t>   drop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FAECE1BF-49CB-4F2E-9745-8742C37296EA}"/>
                </a:ext>
              </a:extLst>
            </p:cNvPr>
            <p:cNvSpPr txBox="1"/>
            <p:nvPr/>
          </p:nvSpPr>
          <p:spPr>
            <a:xfrm>
              <a:off x="5309855" y="1943802"/>
              <a:ext cx="136447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Insects and</a:t>
              </a:r>
            </a:p>
            <a:p>
              <a:r>
                <a:rPr lang="en-US" dirty="0"/>
                <a:t>  disease</a:t>
              </a: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xmlns="" id="{C4575E40-27A9-4001-A67D-8FCC1676FD57}"/>
                </a:ext>
              </a:extLst>
            </p:cNvPr>
            <p:cNvCxnSpPr>
              <a:cxnSpLocks/>
            </p:cNvCxnSpPr>
            <p:nvPr/>
          </p:nvCxnSpPr>
          <p:spPr>
            <a:xfrm>
              <a:off x="3861097" y="475582"/>
              <a:ext cx="0" cy="32552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xmlns="" id="{D691D81A-BFE3-4183-A4AB-6466004813CD}"/>
                </a:ext>
              </a:extLst>
            </p:cNvPr>
            <p:cNvCxnSpPr/>
            <p:nvPr/>
          </p:nvCxnSpPr>
          <p:spPr>
            <a:xfrm flipV="1">
              <a:off x="2987824" y="801110"/>
              <a:ext cx="0" cy="27639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xmlns="" id="{FE85D5C6-A5AB-41B9-8B10-D079AB6DDEE5}"/>
                </a:ext>
              </a:extLst>
            </p:cNvPr>
            <p:cNvCxnSpPr/>
            <p:nvPr/>
          </p:nvCxnSpPr>
          <p:spPr>
            <a:xfrm flipV="1">
              <a:off x="3289390" y="1132423"/>
              <a:ext cx="0" cy="32426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26549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70E2940-3DE1-469B-BE54-80E424EBC7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5263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0E7F8EF-5A95-4D9E-B86A-3F4587E343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EBFF070-2981-4C00-B4AA-DD6EEF47DE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5013176"/>
            <a:ext cx="2569468" cy="171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6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54FFC71-928F-48A8-B62D-ECDA466329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620688"/>
            <a:ext cx="3962400" cy="528066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343AC579-FD0D-4D1E-A14C-E697E57DD0A9}"/>
              </a:ext>
            </a:extLst>
          </p:cNvPr>
          <p:cNvCxnSpPr/>
          <p:nvPr/>
        </p:nvCxnSpPr>
        <p:spPr>
          <a:xfrm flipH="1" flipV="1">
            <a:off x="5580112" y="1988840"/>
            <a:ext cx="2520280" cy="14401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86086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z="3200" dirty="0">
                <a:solidFill>
                  <a:schemeClr val="accent2">
                    <a:lumMod val="75000"/>
                  </a:schemeClr>
                </a:solidFill>
              </a:rPr>
              <a:t>Monitoring </a:t>
            </a:r>
            <a:r>
              <a:rPr lang="en-GB" altLang="en-US" sz="3200" dirty="0" err="1">
                <a:solidFill>
                  <a:schemeClr val="accent2">
                    <a:lumMod val="75000"/>
                  </a:schemeClr>
                </a:solidFill>
              </a:rPr>
              <a:t>PPine</a:t>
            </a:r>
            <a:r>
              <a:rPr lang="en-GB" altLang="en-US" sz="3200" dirty="0">
                <a:solidFill>
                  <a:schemeClr val="accent2">
                    <a:lumMod val="75000"/>
                  </a:schemeClr>
                </a:solidFill>
              </a:rPr>
              <a:t> health</a:t>
            </a:r>
            <a:endParaRPr lang="en-US" altLang="en-US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5800" y="1523939"/>
            <a:ext cx="8002587" cy="4425950"/>
          </a:xfrm>
        </p:spPr>
        <p:txBody>
          <a:bodyPr/>
          <a:lstStyle/>
          <a:p>
            <a:pPr eaLnBrk="1" hangingPunct="1"/>
            <a:r>
              <a:rPr lang="en-GB" altLang="en-US" sz="2800" dirty="0"/>
              <a:t>Why?</a:t>
            </a:r>
          </a:p>
          <a:p>
            <a:pPr lvl="1" eaLnBrk="1" hangingPunct="1"/>
            <a:r>
              <a:rPr lang="en-GB" altLang="en-US" sz="2400" dirty="0"/>
              <a:t>Selection of leave trees</a:t>
            </a:r>
          </a:p>
          <a:p>
            <a:pPr lvl="1" eaLnBrk="1" hangingPunct="1"/>
            <a:r>
              <a:rPr lang="en-GB" altLang="en-US" sz="2400" dirty="0"/>
              <a:t>Effectiveness of silvicultural treatments</a:t>
            </a:r>
          </a:p>
          <a:p>
            <a:pPr lvl="1" eaLnBrk="1" hangingPunct="1"/>
            <a:r>
              <a:rPr lang="en-GB" altLang="en-US" sz="2400" dirty="0"/>
              <a:t>Climate monitoring</a:t>
            </a:r>
          </a:p>
          <a:p>
            <a:pPr lvl="1" eaLnBrk="1" hangingPunct="1"/>
            <a:endParaRPr lang="en-GB" altLang="en-US" sz="2400" dirty="0"/>
          </a:p>
          <a:p>
            <a:pPr eaLnBrk="1" hangingPunct="1"/>
            <a:r>
              <a:rPr lang="en-GB" altLang="en-US" sz="2800" dirty="0"/>
              <a:t>Solution must be</a:t>
            </a:r>
            <a:r>
              <a:rPr lang="en-GB" altLang="en-US" dirty="0"/>
              <a:t>:</a:t>
            </a:r>
          </a:p>
          <a:p>
            <a:pPr lvl="1" eaLnBrk="1" hangingPunct="1"/>
            <a:r>
              <a:rPr lang="en-GB" altLang="en-US" sz="2400" dirty="0"/>
              <a:t>Easy to implement </a:t>
            </a:r>
          </a:p>
          <a:p>
            <a:pPr lvl="1" eaLnBrk="1" hangingPunct="1"/>
            <a:r>
              <a:rPr lang="en-GB" altLang="en-US" sz="2400" dirty="0"/>
              <a:t>Use standard data and software</a:t>
            </a:r>
          </a:p>
          <a:p>
            <a:pPr eaLnBrk="1" hangingPunct="1"/>
            <a:endParaRPr lang="en-GB" altLang="en-US" dirty="0"/>
          </a:p>
          <a:p>
            <a:pPr marL="0" indent="0" eaLnBrk="1" hangingPunct="1">
              <a:buNone/>
            </a:pP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5792597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F54AE89-03D9-448A-953A-3489C19ADE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245712"/>
            <a:ext cx="6827911" cy="34794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8236110-55A7-4AF9-B2E0-B8CB895DF2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07704" y="4725144"/>
            <a:ext cx="746391" cy="7920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57996B4-789E-48F9-A124-EADD2DD1CE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17897" y="4767424"/>
            <a:ext cx="739218" cy="6939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57CD90D-51BC-4A99-A9DD-9A2D85F912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40714" y="4751487"/>
            <a:ext cx="662572" cy="76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614189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">
      <a:dk1>
        <a:srgbClr val="AEA38C"/>
      </a:dk1>
      <a:lt1>
        <a:srgbClr val="FFFFFF"/>
      </a:lt1>
      <a:dk2>
        <a:srgbClr val="5E5E56"/>
      </a:dk2>
      <a:lt2>
        <a:srgbClr val="FF7F00"/>
      </a:lt2>
      <a:accent1>
        <a:srgbClr val="FF9900"/>
      </a:accent1>
      <a:accent2>
        <a:srgbClr val="0C7CCE"/>
      </a:accent2>
      <a:accent3>
        <a:srgbClr val="B6B6B4"/>
      </a:accent3>
      <a:accent4>
        <a:srgbClr val="DADADA"/>
      </a:accent4>
      <a:accent5>
        <a:srgbClr val="FFCAAA"/>
      </a:accent5>
      <a:accent6>
        <a:srgbClr val="0A70BA"/>
      </a:accent6>
      <a:hlink>
        <a:srgbClr val="E9A021"/>
      </a:hlink>
      <a:folHlink>
        <a:srgbClr val="E2790F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FFFFFF"/>
        </a:dk1>
        <a:lt1>
          <a:srgbClr val="FFFFFF"/>
        </a:lt1>
        <a:dk2>
          <a:srgbClr val="FF7F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808080"/>
        </a:dk1>
        <a:lt1>
          <a:srgbClr val="FFFFFF"/>
        </a:lt1>
        <a:dk2>
          <a:srgbClr val="5E5E56"/>
        </a:dk2>
        <a:lt2>
          <a:srgbClr val="FF7F00"/>
        </a:lt2>
        <a:accent1>
          <a:srgbClr val="BBE0E3"/>
        </a:accent1>
        <a:accent2>
          <a:srgbClr val="333399"/>
        </a:accent2>
        <a:accent3>
          <a:srgbClr val="B6B6B4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808080"/>
        </a:dk1>
        <a:lt1>
          <a:srgbClr val="FFFFFF"/>
        </a:lt1>
        <a:dk2>
          <a:srgbClr val="5E5E56"/>
        </a:dk2>
        <a:lt2>
          <a:srgbClr val="FF7F00"/>
        </a:lt2>
        <a:accent1>
          <a:srgbClr val="FF9900"/>
        </a:accent1>
        <a:accent2>
          <a:srgbClr val="333399"/>
        </a:accent2>
        <a:accent3>
          <a:srgbClr val="B6B6B4"/>
        </a:accent3>
        <a:accent4>
          <a:srgbClr val="DADADA"/>
        </a:accent4>
        <a:accent5>
          <a:srgbClr val="FFCAAA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6E6358"/>
        </a:dk1>
        <a:lt1>
          <a:srgbClr val="FFFFFF"/>
        </a:lt1>
        <a:dk2>
          <a:srgbClr val="5E5E56"/>
        </a:dk2>
        <a:lt2>
          <a:srgbClr val="FF7F00"/>
        </a:lt2>
        <a:accent1>
          <a:srgbClr val="FF9900"/>
        </a:accent1>
        <a:accent2>
          <a:srgbClr val="333399"/>
        </a:accent2>
        <a:accent3>
          <a:srgbClr val="B6B6B4"/>
        </a:accent3>
        <a:accent4>
          <a:srgbClr val="DADADA"/>
        </a:accent4>
        <a:accent5>
          <a:srgbClr val="FFCAAA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3723</TotalTime>
  <Words>701</Words>
  <Application>Microsoft Office PowerPoint</Application>
  <PresentationFormat>On-screen Show (4:3)</PresentationFormat>
  <Paragraphs>83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Abadi Extra Light</vt:lpstr>
      <vt:lpstr>Arial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Monitoring PPine health</vt:lpstr>
      <vt:lpstr>PowerPoint Presentation</vt:lpstr>
      <vt:lpstr>Monitoring PPine health</vt:lpstr>
      <vt:lpstr>PowerPoint Presentation</vt:lpstr>
      <vt:lpstr>PowerPoint Presentation</vt:lpstr>
    </vt:vector>
  </TitlesOfParts>
  <Company>Presentation Magazine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Zen Stones White template</dc:title>
  <dc:creator>Presentation Magazine</dc:creator>
  <cp:lastModifiedBy>Schrader, Charlie -FS</cp:lastModifiedBy>
  <cp:revision>65</cp:revision>
  <dcterms:created xsi:type="dcterms:W3CDTF">2005-03-26T15:14:34Z</dcterms:created>
  <dcterms:modified xsi:type="dcterms:W3CDTF">2019-07-17T22:52:06Z</dcterms:modified>
</cp:coreProperties>
</file>